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1D5F-1B9A-4FD2-94EF-18409866A515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36825-8AC3-4EA3-8D0E-EAC723053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5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262D61-BE77-4145-86F4-FE958818BB96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1</a:t>
            </a:fld>
            <a:endParaRPr lang="en-GB" altLang="cs-CZ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031D1F-534E-4676-B9E1-4F5C99BE8527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17</a:t>
            </a:fld>
            <a:endParaRPr lang="en-GB" altLang="cs-CZ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60E5F1-1B5F-404D-A2B5-DEA46D60386B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25</a:t>
            </a:fld>
            <a:endParaRPr lang="en-GB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FBE648-45B5-4F04-BB41-48D3554D857C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34</a:t>
            </a:fld>
            <a:endParaRPr lang="en-GB" altLang="cs-CZ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CAE003-B524-4205-B4F1-3FE79E1737E0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37</a:t>
            </a:fld>
            <a:endParaRPr lang="en-GB" altLang="cs-CZ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3A8399-D33A-4B79-9C6E-5587577C7388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38</a:t>
            </a:fld>
            <a:endParaRPr lang="en-GB" altLang="cs-CZ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1E71CF-B5DB-47B4-9A3B-572DCC672ABA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39</a:t>
            </a:fld>
            <a:endParaRPr lang="en-GB" altLang="cs-CZ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21DEA6-D0AE-443B-B636-A1A27E52AD59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40</a:t>
            </a:fld>
            <a:endParaRPr lang="en-GB" altLang="cs-CZ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>
                <a:latin typeface="Arial" pitchFamily="34" charset="0"/>
              </a:rPr>
              <a:t>Xuanji (1000 – 600 př.n. l.) – is a jade circumpolar template. A Chinese astronomer would have held this up at arm</a:t>
            </a:r>
            <a:r>
              <a:rPr lang="en-US" altLang="cs-CZ" smtClean="0">
                <a:latin typeface="Arial" pitchFamily="34" charset="0"/>
              </a:rPr>
              <a:t>’</a:t>
            </a:r>
            <a:r>
              <a:rPr lang="cs-CZ" altLang="cs-CZ" smtClean="0">
                <a:latin typeface="Arial" pitchFamily="34" charset="0"/>
              </a:rPr>
              <a:t> length with the Pole Star in the center. The jagged outer edges of the circle would then have matched the pattern of stars surrounding the Pole Star, that is, a star would twinkle in each notch in the jade. The instrument could determine many things, including the day, when the Chinese Year begins and even the time at night.</a:t>
            </a:r>
          </a:p>
          <a:p>
            <a:pPr eaLnBrk="1" hangingPunct="1"/>
            <a:r>
              <a:rPr lang="cs-CZ" altLang="cs-CZ" smtClean="0">
                <a:latin typeface="Arial" pitchFamily="34" charset="0"/>
              </a:rPr>
              <a:t>Kuei-pi or pi was used to sight and measure to relative size of celestial objects.</a:t>
            </a: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C892C2-3EBE-4E1C-97D9-D2035069FD23}" type="slidenum">
              <a:rPr lang="en-GB" altLang="cs-CZ" smtClean="0"/>
              <a:pPr algn="r" eaLnBrk="1" hangingPunct="1">
                <a:spcBef>
                  <a:spcPct val="0"/>
                </a:spcBef>
              </a:pPr>
              <a:t>44</a:t>
            </a:fld>
            <a:endParaRPr lang="en-GB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44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96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89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Alena Šolcová, FIT ČVUT v Praze</a:t>
            </a: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F9FA2-E32B-4AF0-A17D-539AEE3D6F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9008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69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13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29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12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06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28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03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8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A6A7D-75A4-4F10-9835-2B3592BB2FFD}" type="datetimeFigureOut">
              <a:rPr lang="cs-CZ" smtClean="0"/>
              <a:t>7. 1. 2017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A7A31-F833-40F4-8887-179B0EE5E9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0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Astronomie a matematika za Velkou čínskou </a:t>
            </a:r>
            <a:r>
              <a:rPr lang="cs-CZ" dirty="0" smtClean="0"/>
              <a:t>zdí 2</a:t>
            </a:r>
            <a:endParaRPr lang="en-GB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789363"/>
            <a:ext cx="4968875" cy="1944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smtClean="0"/>
              <a:t>RNDr. Alena Šolcová</a:t>
            </a:r>
            <a:r>
              <a:rPr lang="en-US" sz="2000" smtClean="0"/>
              <a:t>, Ph.D.</a:t>
            </a:r>
            <a:endParaRPr 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smtClean="0"/>
              <a:t>Katedra </a:t>
            </a:r>
            <a:r>
              <a:rPr lang="en-US" sz="2000" smtClean="0"/>
              <a:t>aplikovan</a:t>
            </a:r>
            <a:r>
              <a:rPr lang="cs-CZ" sz="2000" smtClean="0"/>
              <a:t>é matematiky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smtClean="0"/>
              <a:t>Fakulty informačních technologií ČVUT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smtClean="0"/>
              <a:t>v Praze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smtClean="0"/>
              <a:t>e-mail: alena.solcova</a:t>
            </a:r>
            <a:r>
              <a:rPr lang="en-US" sz="2000" smtClean="0"/>
              <a:t>@</a:t>
            </a:r>
            <a:r>
              <a:rPr lang="cs-CZ" sz="2000" smtClean="0"/>
              <a:t>fit.cvut</a:t>
            </a:r>
            <a:r>
              <a:rPr lang="en-US" sz="2000" smtClean="0"/>
              <a:t>.cz</a:t>
            </a:r>
            <a:endParaRPr lang="cs-CZ" sz="2000" smtClean="0"/>
          </a:p>
          <a:p>
            <a:pPr eaLnBrk="1" hangingPunct="1">
              <a:lnSpc>
                <a:spcPct val="80000"/>
              </a:lnSpc>
              <a:defRPr/>
            </a:pPr>
            <a:endParaRPr lang="en-GB" sz="2000" smtClean="0"/>
          </a:p>
        </p:txBody>
      </p:sp>
    </p:spTree>
    <p:extLst>
      <p:ext uri="{BB962C8B-B14F-4D97-AF65-F5344CB8AC3E}">
        <p14:creationId xmlns:p14="http://schemas.microsoft.com/office/powerpoint/2010/main" val="20432284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na strese 6 6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36AA8A-76EF-4876-A9D4-85A8FA1A72F7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9103667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zimut teodolit 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28625" y="357188"/>
            <a:ext cx="3214688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chemeClr val="tx2">
                    <a:lumMod val="25000"/>
                  </a:schemeClr>
                </a:solidFill>
              </a:rPr>
              <a:t>Kvadrant</a:t>
            </a:r>
            <a:r>
              <a:rPr lang="cs-CZ" sz="2400">
                <a:solidFill>
                  <a:schemeClr val="accent1">
                    <a:lumMod val="75000"/>
                  </a:schemeClr>
                </a:solidFill>
              </a:rPr>
              <a:t> je u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rčený </a:t>
            </a:r>
            <a:endParaRPr lang="cs-CZ" sz="24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defRPr/>
            </a:pPr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k měření</a:t>
            </a:r>
            <a:r>
              <a:rPr lang="cs-CZ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výšek nebo zenitových</a:t>
            </a:r>
            <a:r>
              <a:rPr lang="cs-CZ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>
                <a:solidFill>
                  <a:schemeClr val="accent1">
                    <a:lumMod val="75000"/>
                  </a:schemeClr>
                </a:solidFill>
              </a:rPr>
              <a:t>vzdáleností nebeských těles. Datovaný 1683.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618602-1A4E-4428-BDCF-1FD526948CE0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29194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Ekliptická armilární sféra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en-GB" smtClean="0"/>
              <a:t>Vyrobena roku 1673 k určování délkových rozdílů (diferencí) a šířek nebeských těles</a:t>
            </a:r>
            <a:r>
              <a:rPr lang="cs-CZ" smtClean="0"/>
              <a:t> – především Slunce</a:t>
            </a:r>
            <a:r>
              <a:rPr lang="en-GB" smtClean="0"/>
              <a:t>.</a:t>
            </a:r>
          </a:p>
          <a:p>
            <a:pPr eaLnBrk="1" hangingPunct="1">
              <a:defRPr/>
            </a:pPr>
            <a:r>
              <a:rPr lang="cs-CZ" smtClean="0"/>
              <a:t>Rozdělena </a:t>
            </a:r>
            <a:r>
              <a:rPr lang="en-GB" smtClean="0"/>
              <a:t>24 slunečních dílů.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C850A5-D2A9-477E-94AC-C9129AC2F68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963958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na strese 25 armila 5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F4084F-D064-4BDC-B39E-3FB49714874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3259174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na strese 4 domecek 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C74542-F08D-40BC-A4D8-2F5024A26EB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05596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Výpočetní pomůcky</a:t>
            </a:r>
            <a:endParaRPr lang="en-GB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počítací deska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počítací hůlky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abakus - </a:t>
            </a:r>
            <a:r>
              <a:rPr lang="cs-CZ" dirty="0" err="1" smtClean="0"/>
              <a:t>suanpan</a:t>
            </a:r>
            <a:endParaRPr lang="en-GB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8B4A58-6536-43D2-91DD-B998AE464B6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074266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china\abac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46 802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70C1F1-AC4A-4759-A8E7-34045ECE7E9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385286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Základy matematické astronomie</a:t>
            </a:r>
            <a:endParaRPr lang="en-GB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smtClean="0"/>
              <a:t>Spolupráce s indickými astronomy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smtClean="0"/>
              <a:t>   trigonometrické tabulky indického původu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smtClean="0"/>
              <a:t>Qutan Sida – Gautama Siddharta – překlad indických prací do čínštiny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smtClean="0"/>
              <a:t>Islámské vlivy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smtClean="0"/>
              <a:t>   arabská sférická trigometrie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smtClean="0"/>
              <a:t>Kontakty s Evropou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smtClean="0"/>
              <a:t>   Eukleidova geometrie (mongolské období)</a:t>
            </a:r>
            <a:endParaRPr lang="en-GB" sz="240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FCC81C-AB07-493B-B179-42257655600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3606999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Numerické metody</a:t>
            </a:r>
            <a:endParaRPr lang="en-GB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Elementární operace</a:t>
            </a:r>
          </a:p>
          <a:p>
            <a:pPr eaLnBrk="1" hangingPunct="1">
              <a:defRPr/>
            </a:pPr>
            <a:r>
              <a:rPr lang="cs-CZ" sz="2800" smtClean="0"/>
              <a:t>Numerické řešení rovnic třetího stupně, Wang Xiaotong, 7. st., později Leonardo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/>
              <a:t>   z Pisy, 13. st. </a:t>
            </a:r>
          </a:p>
          <a:p>
            <a:pPr eaLnBrk="1" hangingPunct="1">
              <a:defRPr/>
            </a:pPr>
            <a:r>
              <a:rPr lang="cs-CZ" sz="2800" smtClean="0"/>
              <a:t>Výpočet π</a:t>
            </a:r>
          </a:p>
          <a:p>
            <a:pPr eaLnBrk="1" hangingPunct="1">
              <a:defRPr/>
            </a:pPr>
            <a:r>
              <a:rPr lang="cs-CZ" sz="2800" smtClean="0"/>
              <a:t>Pascalův trojúhelník, Čína 1100 n. l., Evropa,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/>
              <a:t>   16. století</a:t>
            </a:r>
          </a:p>
          <a:p>
            <a:pPr eaLnBrk="1" hangingPunct="1">
              <a:defRPr/>
            </a:pPr>
            <a:r>
              <a:rPr lang="cs-CZ" sz="2800" smtClean="0"/>
              <a:t>etc.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800" smtClean="0"/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5105400" y="3657600"/>
          <a:ext cx="1397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ovnice" r:id="rId3" imgW="139700" imgH="139700" progId="Equation.3">
                  <p:embed/>
                </p:oleObj>
              </mc:Choice>
              <mc:Fallback>
                <p:oleObj name="Rovnice" r:id="rId3" imgW="1397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1397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2C0165-A3BB-42C7-A2EB-E7F77C22EE6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116102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Soustavy rovnic prvního stupně </a:t>
            </a:r>
            <a:endParaRPr lang="en-GB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3115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Metoda fangcheng – Gaussova eliminační metoda</a:t>
            </a:r>
          </a:p>
          <a:p>
            <a:pPr eaLnBrk="1" hangingPunct="1">
              <a:defRPr/>
            </a:pPr>
            <a:r>
              <a:rPr lang="cs-CZ" sz="2800" smtClean="0"/>
              <a:t>Tianyuan – neznámá – 13. století</a:t>
            </a:r>
          </a:p>
          <a:p>
            <a:pPr eaLnBrk="1" hangingPunct="1">
              <a:defRPr/>
            </a:pPr>
            <a:endParaRPr lang="en-GB" sz="2800" smtClean="0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954713" y="2519363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Rovnice" r:id="rId3" imgW="114151" imgH="215619" progId="Equation.3">
                  <p:embed/>
                </p:oleObj>
              </mc:Choice>
              <mc:Fallback>
                <p:oleObj name="Rovnice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4713" y="2519363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datum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D4B541-108F-4683-94B9-E974482AF65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941622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rmila na dvore6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22BC72-4D75-4257-B727-4376282794E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183658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Kalendář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Délka roku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mtClean="0"/>
              <a:t>           </a:t>
            </a:r>
            <a:r>
              <a:rPr lang="cs-CZ" smtClean="0">
                <a:solidFill>
                  <a:schemeClr val="tx2">
                    <a:lumMod val="75000"/>
                  </a:schemeClr>
                </a:solidFill>
              </a:rPr>
              <a:t>365 ¼ dne.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Občanský rok </a:t>
            </a:r>
            <a:r>
              <a:rPr lang="cs-CZ" smtClean="0">
                <a:solidFill>
                  <a:schemeClr val="tx2">
                    <a:lumMod val="75000"/>
                  </a:schemeClr>
                </a:solidFill>
              </a:rPr>
              <a:t>lunární – 354 dní, </a:t>
            </a:r>
            <a:r>
              <a:rPr lang="cs-CZ" smtClean="0"/>
              <a:t> 6 měsíců po 29 dnech a 6 měsíců po 30 dnech +  vsunutý měsíc.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3600" smtClean="0"/>
          </a:p>
          <a:p>
            <a:pPr eaLnBrk="1" hangingPunct="1">
              <a:defRPr/>
            </a:pPr>
            <a:endParaRPr lang="cs-CZ" smtClean="0"/>
          </a:p>
        </p:txBody>
      </p:sp>
      <p:pic>
        <p:nvPicPr>
          <p:cNvPr id="68612" name="Zástupný symbol pro obsah 4" descr="P218002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643063"/>
            <a:ext cx="3143250" cy="4486275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8F15FE-2061-4932-866A-7CCEC741987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9397862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42875" y="214313"/>
            <a:ext cx="3857625" cy="9366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Kalendář</a:t>
            </a:r>
          </a:p>
        </p:txBody>
      </p:sp>
      <p:pic>
        <p:nvPicPr>
          <p:cNvPr id="69635" name="Zástupný symbol pro obsah 7" descr="P218002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928813"/>
            <a:ext cx="2857500" cy="4064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3500438" y="928688"/>
            <a:ext cx="5186362" cy="557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Cykly 60 let, 12 let.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Šedesátiletý cyklus </a:t>
            </a:r>
            <a:r>
              <a:rPr lang="cs-CZ" smtClean="0"/>
              <a:t>se skládá z 10 znaků – kmenů – 2x (dřevo, oheň, země, železo, voda)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Cyklus dvanáctiletý </a:t>
            </a:r>
            <a:r>
              <a:rPr lang="cs-CZ" smtClean="0"/>
              <a:t>(1 rok – větev): krysa, vůl, tygr, zajíc, drak, had, kůň, skopec, OPICE, slepice, pes, prase.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Oba cykly jsou spojeny – příklad: rok dřevěné krysy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>
                <a:solidFill>
                  <a:schemeClr val="tx2">
                    <a:lumMod val="75000"/>
                  </a:schemeClr>
                </a:solidFill>
              </a:rPr>
              <a:t>Číňané znali metonský cyklus = 235 lunárních měsíců</a:t>
            </a:r>
            <a:r>
              <a:rPr lang="cs-CZ" sz="320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0725A3-F96A-45A7-AF10-D122763FE64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801361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na strese 21 armila5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C122AB-73C2-4028-95A5-4E7466CD89C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01532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na strese 8 draci 6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036248-C3BB-40AB-A8AA-C21DE3BCFB19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377132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na strese 16 detail 5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EB61E4-762E-435E-86CA-D3A1FE0FE1C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459151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na strese 27 altazimut 5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4313" y="571500"/>
            <a:ext cx="2286000" cy="2370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cs-CZ" sz="2400">
                <a:solidFill>
                  <a:srgbClr val="C00000"/>
                </a:solidFill>
              </a:rPr>
              <a:t>Altazimut</a:t>
            </a:r>
          </a:p>
          <a:p>
            <a:pPr algn="l">
              <a:defRPr/>
            </a:pPr>
            <a:endParaRPr lang="cs-CZ" sz="2400">
              <a:solidFill>
                <a:srgbClr val="C00000"/>
              </a:solidFill>
            </a:endParaRPr>
          </a:p>
          <a:p>
            <a:pPr algn="l">
              <a:defRPr/>
            </a:pPr>
            <a:r>
              <a:rPr lang="cs-CZ" sz="2000">
                <a:solidFill>
                  <a:schemeClr val="bg2"/>
                </a:solidFill>
              </a:rPr>
              <a:t>vyroben </a:t>
            </a:r>
          </a:p>
          <a:p>
            <a:pPr algn="l">
              <a:defRPr/>
            </a:pPr>
            <a:r>
              <a:rPr lang="cs-CZ" sz="2000"/>
              <a:t>v roce</a:t>
            </a:r>
            <a:r>
              <a:rPr lang="en-US" sz="2000"/>
              <a:t> </a:t>
            </a:r>
            <a:r>
              <a:rPr lang="cs-CZ" sz="2000"/>
              <a:t>1673 </a:t>
            </a:r>
          </a:p>
          <a:p>
            <a:pPr algn="l">
              <a:defRPr/>
            </a:pPr>
            <a:endParaRPr lang="cs-CZ" sz="2000"/>
          </a:p>
          <a:p>
            <a:pPr algn="l">
              <a:defRPr/>
            </a:pPr>
            <a:r>
              <a:rPr lang="cs-CZ" sz="2000"/>
              <a:t>k měření azimutu nebeských těles.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6DDF96-0130-4A57-932B-355B2EF2113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562254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Hvězdný globus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cs-CZ" smtClean="0"/>
              <a:t> </a:t>
            </a:r>
            <a:r>
              <a:rPr lang="en-GB" smtClean="0"/>
              <a:t>Vyroben 1673 k určování  měření </a:t>
            </a:r>
            <a:r>
              <a:rPr lang="cs-CZ" smtClean="0"/>
              <a:t>        </a:t>
            </a:r>
            <a:r>
              <a:rPr lang="en-GB" smtClean="0"/>
              <a:t>vzrůstání a ubývání času a azimutu nebeských těles </a:t>
            </a:r>
            <a:r>
              <a:rPr lang="cs-CZ" smtClean="0"/>
              <a:t>stejně</a:t>
            </a:r>
            <a:r>
              <a:rPr lang="en-GB" smtClean="0"/>
              <a:t> jako jejich </a:t>
            </a: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mtClean="0"/>
              <a:t>   </a:t>
            </a:r>
            <a:r>
              <a:rPr lang="en-GB" smtClean="0"/>
              <a:t>výšky a azimutu v</a:t>
            </a:r>
            <a:r>
              <a:rPr lang="cs-CZ" smtClean="0"/>
              <a:t> </a:t>
            </a:r>
            <a:r>
              <a:rPr lang="en-GB" smtClean="0"/>
              <a:t>jiném čase.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D43D2C-DB98-442E-8327-14649D7C779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78371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na strese 23 globus 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ovéPole 3"/>
          <p:cNvSpPr txBox="1">
            <a:spLocks noChangeArrowheads="1"/>
          </p:cNvSpPr>
          <p:nvPr/>
        </p:nvSpPr>
        <p:spPr bwMode="auto">
          <a:xfrm>
            <a:off x="6000750" y="714375"/>
            <a:ext cx="299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Autor: Ferdinand Verbiest, 1673</a:t>
            </a:r>
            <a:endParaRPr lang="cs-CZ" altLang="cs-CZ" sz="180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BF1000-0E4B-49CE-B86A-040B2620148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317213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schody 2 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6988"/>
            <a:ext cx="91455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9CF131-C7A9-415B-A99F-328CA359CCA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9200627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pruchod 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00E0D7-79B5-4DD9-93C2-361EC2C26B5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544985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9" descr="vez strana 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385BB1-4B3C-4C43-89E4-03C72EE2053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408068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zeleny drak 6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4402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ovéPole 4"/>
          <p:cNvSpPr txBox="1">
            <a:spLocks noChangeArrowheads="1"/>
          </p:cNvSpPr>
          <p:nvPr/>
        </p:nvSpPr>
        <p:spPr bwMode="auto">
          <a:xfrm>
            <a:off x="214313" y="0"/>
            <a:ext cx="28575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Souhvězdí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zeleného draka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Odkryto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v Nanyangu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v provincii Henan.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16 hvězd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Měsíc s králíkem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a ropuchou</a:t>
            </a:r>
            <a:endParaRPr lang="en-GB" altLang="cs-CZ" sz="2000"/>
          </a:p>
        </p:txBody>
      </p:sp>
      <p:cxnSp>
        <p:nvCxnSpPr>
          <p:cNvPr id="78852" name="Přímá spojovací šipka 6"/>
          <p:cNvCxnSpPr>
            <a:cxnSpLocks noChangeShapeType="1"/>
          </p:cNvCxnSpPr>
          <p:nvPr/>
        </p:nvCxnSpPr>
        <p:spPr bwMode="auto">
          <a:xfrm>
            <a:off x="1500188" y="3500438"/>
            <a:ext cx="3714750" cy="1357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3" name="Přímá spojovací šipka 9"/>
          <p:cNvCxnSpPr>
            <a:cxnSpLocks noChangeShapeType="1"/>
          </p:cNvCxnSpPr>
          <p:nvPr/>
        </p:nvCxnSpPr>
        <p:spPr bwMode="auto">
          <a:xfrm>
            <a:off x="1500188" y="3500438"/>
            <a:ext cx="4071937" cy="1357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4" name="Přímá spojovací šipka 13"/>
          <p:cNvCxnSpPr>
            <a:cxnSpLocks noChangeShapeType="1"/>
          </p:cNvCxnSpPr>
          <p:nvPr/>
        </p:nvCxnSpPr>
        <p:spPr bwMode="auto">
          <a:xfrm>
            <a:off x="1500188" y="3500438"/>
            <a:ext cx="4071937" cy="285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5" name="Přímá spojovací šipka 15"/>
          <p:cNvCxnSpPr>
            <a:cxnSpLocks noChangeShapeType="1"/>
          </p:cNvCxnSpPr>
          <p:nvPr/>
        </p:nvCxnSpPr>
        <p:spPr bwMode="auto">
          <a:xfrm flipV="1">
            <a:off x="1500188" y="2286000"/>
            <a:ext cx="4429125" cy="1214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56" name="Měsíc 24"/>
          <p:cNvSpPr>
            <a:spLocks noChangeArrowheads="1"/>
          </p:cNvSpPr>
          <p:nvPr/>
        </p:nvSpPr>
        <p:spPr bwMode="auto">
          <a:xfrm rot="-3156906">
            <a:off x="1801812" y="4567238"/>
            <a:ext cx="715963" cy="1112838"/>
          </a:xfrm>
          <a:prstGeom prst="moon">
            <a:avLst>
              <a:gd name="adj" fmla="val 4572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3724BB-2C57-4E65-91C8-5D94F063056D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986091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undial6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ovéPole 4"/>
          <p:cNvSpPr txBox="1">
            <a:spLocks noChangeArrowheads="1"/>
          </p:cNvSpPr>
          <p:nvPr/>
        </p:nvSpPr>
        <p:spPr bwMode="auto">
          <a:xfrm>
            <a:off x="0" y="0"/>
            <a:ext cx="91440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Sluneční hodiny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Datovány 1790 a 1861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							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							     Použity římské číslice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Zdobeny ornamentem</a:t>
            </a:r>
          </a:p>
        </p:txBody>
      </p:sp>
      <p:sp>
        <p:nvSpPr>
          <p:cNvPr id="79876" name="Šipka doprava 6"/>
          <p:cNvSpPr>
            <a:spLocks noChangeArrowheads="1"/>
          </p:cNvSpPr>
          <p:nvPr/>
        </p:nvSpPr>
        <p:spPr bwMode="auto">
          <a:xfrm>
            <a:off x="0" y="3786188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cxnSp>
        <p:nvCxnSpPr>
          <p:cNvPr id="79877" name="Přímá spojovací šipka 8"/>
          <p:cNvCxnSpPr>
            <a:cxnSpLocks noChangeShapeType="1"/>
          </p:cNvCxnSpPr>
          <p:nvPr/>
        </p:nvCxnSpPr>
        <p:spPr bwMode="auto">
          <a:xfrm>
            <a:off x="1357313" y="1071563"/>
            <a:ext cx="2143125" cy="1143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78" name="Přímá spojovací šipka 10"/>
          <p:cNvCxnSpPr>
            <a:cxnSpLocks noChangeShapeType="1"/>
          </p:cNvCxnSpPr>
          <p:nvPr/>
        </p:nvCxnSpPr>
        <p:spPr bwMode="auto">
          <a:xfrm rot="10800000">
            <a:off x="4572000" y="1071563"/>
            <a:ext cx="2143125" cy="357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ástupný symbol pro datum 6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E35FCD-C3E0-4C4F-98CF-CE13E766673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310150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sundial 2 6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685953-A89D-42C2-BCC0-0E78A96159F7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69880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china\sundi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ovéPole 4"/>
          <p:cNvSpPr txBox="1">
            <a:spLocks noChangeArrowheads="1"/>
          </p:cNvSpPr>
          <p:nvPr/>
        </p:nvSpPr>
        <p:spPr bwMode="auto">
          <a:xfrm>
            <a:off x="0" y="1500188"/>
            <a:ext cx="2857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Sluneční hodiny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čínské číslice</a:t>
            </a:r>
          </a:p>
        </p:txBody>
      </p:sp>
      <p:cxnSp>
        <p:nvCxnSpPr>
          <p:cNvPr id="81924" name="Přímá spojovací šipka 6"/>
          <p:cNvCxnSpPr>
            <a:cxnSpLocks noChangeShapeType="1"/>
          </p:cNvCxnSpPr>
          <p:nvPr/>
        </p:nvCxnSpPr>
        <p:spPr bwMode="auto">
          <a:xfrm>
            <a:off x="2428875" y="2714625"/>
            <a:ext cx="1714500" cy="214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5" name="Přímá spojovací šipka 8"/>
          <p:cNvCxnSpPr>
            <a:cxnSpLocks noChangeShapeType="1"/>
          </p:cNvCxnSpPr>
          <p:nvPr/>
        </p:nvCxnSpPr>
        <p:spPr bwMode="auto">
          <a:xfrm>
            <a:off x="2357438" y="2643188"/>
            <a:ext cx="1071562" cy="9286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26" name="Přímá spojovací šipka 10"/>
          <p:cNvCxnSpPr>
            <a:cxnSpLocks noChangeShapeType="1"/>
          </p:cNvCxnSpPr>
          <p:nvPr/>
        </p:nvCxnSpPr>
        <p:spPr bwMode="auto">
          <a:xfrm flipV="1">
            <a:off x="2428875" y="1643063"/>
            <a:ext cx="2214563" cy="1071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ástupný symbol pro datum 6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B92BC1-D0CF-4D61-BBE6-EEAD186597BD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756401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nalema 3 63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362200" y="0"/>
            <a:ext cx="441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cs-CZ" sz="50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C04040"/>
                    </a:outerShdw>
                  </a:cont>
                  <a:cont type="tree" name="">
                    <a:effect ref="fillLine"/>
                    <a:outerShdw dist="38100" dir="2700000" algn="tl">
                      <a:srgbClr val="4C0000"/>
                    </a:outerShdw>
                  </a:cont>
                  <a:effect ref="fillLine"/>
                </a:effectDag>
                <a:latin typeface="Comic Sans MS" pitchFamily="66" charset="0"/>
              </a:rPr>
              <a:t>Analema</a:t>
            </a:r>
            <a:endParaRPr lang="cs-CZ" sz="2400" b="1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C04040"/>
                  </a:outerShdw>
                </a:cont>
                <a:cont type="tree" name="">
                  <a:effect ref="fillLine"/>
                  <a:outerShdw dist="38100" dir="2700000" algn="tl">
                    <a:srgbClr val="4C0000"/>
                  </a:outerShdw>
                </a:cont>
                <a:effect ref="fillLine"/>
              </a:effectDag>
              <a:latin typeface="Times New Roman" pitchFamily="18" charset="-18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7245C0-5414-4CB6-93EF-8517200AEEE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466766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Čtvercový stůl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Navržen Guo Shoujingem z doby </a:t>
            </a: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mtClean="0"/>
              <a:t>   </a:t>
            </a:r>
            <a:r>
              <a:rPr lang="en-GB" smtClean="0"/>
              <a:t>dynastie Yuan (1279 – 1368) jako </a:t>
            </a: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mtClean="0"/>
              <a:t>   </a:t>
            </a:r>
            <a:r>
              <a:rPr lang="en-GB" smtClean="0"/>
              <a:t>přístroj k</a:t>
            </a:r>
            <a:r>
              <a:rPr lang="cs-CZ" smtClean="0"/>
              <a:t> </a:t>
            </a:r>
            <a:r>
              <a:rPr lang="en-GB" smtClean="0"/>
              <a:t>určování azimutu nebeských těles metodou porovnání úhlových výšek. </a:t>
            </a:r>
            <a:endParaRPr lang="cs-CZ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mtClean="0"/>
          </a:p>
          <a:p>
            <a:pPr eaLnBrk="1" hangingPunct="1">
              <a:defRPr/>
            </a:pPr>
            <a:r>
              <a:rPr lang="en-GB" smtClean="0"/>
              <a:t>Používán též jako úhloměr. Kopie přístroje je z roku 1983 podle "Historie dynastie Yuan„</a:t>
            </a:r>
            <a:r>
              <a:rPr lang="cs-CZ" smtClean="0"/>
              <a:t> - gnómón</a:t>
            </a:r>
            <a:r>
              <a:rPr lang="en-GB" smtClean="0"/>
              <a:t>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9F59F7-7217-4259-9EA4-29D3557FD39D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4174693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quare table6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3018AC-8792-40F0-A8B7-40B5EA1BEAB7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78327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square table6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74BB3B-A1CB-4404-B609-28F1D37555A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605504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armila na dvore6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43000" y="357188"/>
            <a:ext cx="2143125" cy="646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cs-CZ"/>
              <a:t>Ekvatoreální armilární sféra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BE78019-79B5-44E7-9A8F-1B74439368FB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331862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Kamenná stéla</a:t>
            </a:r>
            <a:endParaRPr lang="en-GB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2800" smtClean="0"/>
              <a:t>       </a:t>
            </a:r>
            <a:r>
              <a:rPr lang="en-US" sz="2800" smtClean="0"/>
              <a:t>Zapsáno v 31. roce vlády dynastie Quing (1905). Zprávy na pravé straně jsou důležitá historická fakta: </a:t>
            </a:r>
            <a:endParaRPr lang="cs-CZ" sz="280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smtClean="0"/>
              <a:t>   Malý stelární globus a mal</a:t>
            </a:r>
            <a:r>
              <a:rPr lang="cs-CZ" sz="2800" smtClean="0"/>
              <a:t>ý</a:t>
            </a:r>
            <a:r>
              <a:rPr lang="en-US" sz="2800" smtClean="0"/>
              <a:t> azimutální teodolit byly vyrobeny, aby bylo možno pokračovat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smtClean="0"/>
              <a:t>   v pozorování na staré pekingské observatoři poté, co byly ztraceny v</a:t>
            </a:r>
            <a:r>
              <a:rPr lang="cs-CZ" sz="2800" smtClean="0"/>
              <a:t> </a:t>
            </a:r>
            <a:r>
              <a:rPr lang="en-US" sz="2800" smtClean="0"/>
              <a:t>osmileté válce v roce 1900. Donátoři jsou zapsáni na zadní straně stély.</a:t>
            </a:r>
            <a:endParaRPr lang="en-GB" sz="280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1A28D4-F906-448D-B94B-22659B9C92BC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618249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na strese 2 6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454991-D6A1-45FC-B038-A81F8AE06F2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3865695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stone stela6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089628-B971-4BA5-B087-DAB52B9BD7F6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95682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Space Museum Hong Kong  </a:t>
            </a:r>
          </a:p>
        </p:txBody>
      </p:sp>
      <p:pic>
        <p:nvPicPr>
          <p:cNvPr id="90115" name="Zástupný symbol pro obsah 14" descr="P218001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3643313"/>
            <a:ext cx="4038600" cy="3028950"/>
          </a:xfrm>
        </p:spPr>
      </p:pic>
      <p:pic>
        <p:nvPicPr>
          <p:cNvPr id="90116" name="Zástupný symbol pro obsah 15" descr="P218001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14500"/>
            <a:ext cx="4181475" cy="3028950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5BA448-E58E-462D-81DB-DFB1D7784D9B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604769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Zástupný symbol pro obsah 5" descr="P218007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0438" y="3136900"/>
            <a:ext cx="4960937" cy="3721100"/>
          </a:xfrm>
        </p:spPr>
      </p:pic>
      <p:pic>
        <p:nvPicPr>
          <p:cNvPr id="91139" name="Zástupný symbol pro obsah 4" descr="P218006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428750"/>
            <a:ext cx="5000625" cy="30289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anchor="t"/>
          <a:lstStyle/>
          <a:p>
            <a:pPr eaLnBrk="1" hangingPunct="1">
              <a:defRPr/>
            </a:pPr>
            <a:r>
              <a:rPr lang="cs-CZ" sz="2800" smtClean="0"/>
              <a:t>Kopie mapy oblohy na kameni  v Suzhou z roku 1247 ukazuje polohy 1400 hvězd mapovaných </a:t>
            </a:r>
            <a:br>
              <a:rPr lang="cs-CZ" sz="2800" smtClean="0"/>
            </a:br>
            <a:r>
              <a:rPr lang="cs-CZ" sz="2800" smtClean="0"/>
              <a:t>v letech 1078 až 1085, ve středu je nebeský pól, </a:t>
            </a:r>
            <a:br>
              <a:rPr lang="cs-CZ" sz="2800" smtClean="0"/>
            </a:br>
            <a:r>
              <a:rPr lang="cs-CZ" sz="2800" smtClean="0"/>
              <a:t>                                              kolem něhož se 					      hvězdy otáčejí.</a:t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/>
            </a:r>
            <a:br>
              <a:rPr lang="cs-CZ" sz="2800" smtClean="0"/>
            </a:br>
            <a:endParaRPr lang="cs-CZ" sz="2800" smtClean="0"/>
          </a:p>
        </p:txBody>
      </p:sp>
      <p:cxnSp>
        <p:nvCxnSpPr>
          <p:cNvPr id="91141" name="Přímá spojovací šipka 20"/>
          <p:cNvCxnSpPr>
            <a:cxnSpLocks noChangeShapeType="1"/>
          </p:cNvCxnSpPr>
          <p:nvPr/>
        </p:nvCxnSpPr>
        <p:spPr bwMode="auto">
          <a:xfrm rot="16200000" flipH="1">
            <a:off x="2500313" y="2714625"/>
            <a:ext cx="4143375" cy="1571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2" name="TextovéPole 21"/>
          <p:cNvSpPr txBox="1">
            <a:spLocks noChangeArrowheads="1"/>
          </p:cNvSpPr>
          <p:nvPr/>
        </p:nvSpPr>
        <p:spPr bwMode="auto">
          <a:xfrm>
            <a:off x="0" y="4857750"/>
            <a:ext cx="257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Dráha Měsíce</a:t>
            </a:r>
          </a:p>
        </p:txBody>
      </p:sp>
      <p:cxnSp>
        <p:nvCxnSpPr>
          <p:cNvPr id="91143" name="Přímá spojovací šipka 23"/>
          <p:cNvCxnSpPr>
            <a:cxnSpLocks noChangeShapeType="1"/>
          </p:cNvCxnSpPr>
          <p:nvPr/>
        </p:nvCxnSpPr>
        <p:spPr bwMode="auto">
          <a:xfrm>
            <a:off x="2571750" y="5286375"/>
            <a:ext cx="2786063" cy="9286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Zástupný symbol pro datum 7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0668F2-6FF7-4E6F-A017-DA870E218000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129789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277813"/>
            <a:ext cx="8929688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Historická mapa hvězd -710 n. l. </a:t>
            </a:r>
            <a:r>
              <a:rPr lang="cs-CZ" smtClean="0"/>
              <a:t/>
            </a:r>
            <a:br>
              <a:rPr lang="cs-CZ" smtClean="0"/>
            </a:br>
            <a:r>
              <a:rPr lang="cs-CZ" sz="2800" smtClean="0"/>
              <a:t>1350 hvězd, jeskyně v Dunhuangu, provincie Gansu</a:t>
            </a:r>
          </a:p>
        </p:txBody>
      </p:sp>
      <p:pic>
        <p:nvPicPr>
          <p:cNvPr id="92163" name="Zástupný symbol pro obrázek 7" descr="P21800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613" y="1600200"/>
            <a:ext cx="7632700" cy="525780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65275E-EDFA-4327-BD18-BDD1CFE7F300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76831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Space Museum Hong Kong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2928938"/>
            <a:ext cx="4040188" cy="5000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mtClean="0"/>
              <a:t>Astroláb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4572000" y="1571625"/>
            <a:ext cx="4357688" cy="13938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Xuanji (1000-600 př. n. l.)</a:t>
            </a:r>
          </a:p>
          <a:p>
            <a:pPr eaLnBrk="1" hangingPunct="1">
              <a:defRPr/>
            </a:pPr>
            <a:r>
              <a:rPr lang="cs-CZ" smtClean="0"/>
              <a:t>Kuei-pi (1000 př. n. l.)</a:t>
            </a:r>
          </a:p>
          <a:p>
            <a:pPr eaLnBrk="1" hangingPunct="1">
              <a:defRPr/>
            </a:pPr>
            <a:r>
              <a:rPr lang="cs-CZ" smtClean="0"/>
              <a:t>Astroláb cca 1000 n. l.</a:t>
            </a:r>
          </a:p>
        </p:txBody>
      </p:sp>
      <p:pic>
        <p:nvPicPr>
          <p:cNvPr id="93189" name="Zástupný symbol pro obsah 6" descr="P218002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3714750"/>
            <a:ext cx="4262437" cy="2992438"/>
          </a:xfrm>
        </p:spPr>
      </p:pic>
      <p:pic>
        <p:nvPicPr>
          <p:cNvPr id="93190" name="Zástupný symbol pro obsah 13" descr="P2180030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3357563"/>
            <a:ext cx="4308475" cy="3230562"/>
          </a:xfrm>
        </p:spPr>
      </p:pic>
      <p:pic>
        <p:nvPicPr>
          <p:cNvPr id="93191" name="Obrázek 15" descr="P21800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42950"/>
            <a:ext cx="407193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192" name="Přímá spojovací šipka 17"/>
          <p:cNvCxnSpPr>
            <a:cxnSpLocks noChangeShapeType="1"/>
          </p:cNvCxnSpPr>
          <p:nvPr/>
        </p:nvCxnSpPr>
        <p:spPr bwMode="auto">
          <a:xfrm rot="5400000">
            <a:off x="3036094" y="2964656"/>
            <a:ext cx="1785938" cy="1571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3" name="Přímá spojovací šipka 19"/>
          <p:cNvCxnSpPr>
            <a:cxnSpLocks noChangeShapeType="1"/>
          </p:cNvCxnSpPr>
          <p:nvPr/>
        </p:nvCxnSpPr>
        <p:spPr bwMode="auto">
          <a:xfrm rot="16200000" flipH="1">
            <a:off x="4786312" y="3214688"/>
            <a:ext cx="2214563" cy="642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4" name="Přímá spojovací šipka 21"/>
          <p:cNvCxnSpPr>
            <a:cxnSpLocks noChangeShapeType="1"/>
          </p:cNvCxnSpPr>
          <p:nvPr/>
        </p:nvCxnSpPr>
        <p:spPr bwMode="auto">
          <a:xfrm rot="10800000" flipV="1">
            <a:off x="3143250" y="1857375"/>
            <a:ext cx="1500188" cy="428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Zástupný symbol pro datum 10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7BFDEC-C07D-4F16-9457-A6C079B77BB4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151589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schody 1 617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2238"/>
            <a:ext cx="9144000" cy="698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52FD17-7265-4EFF-8145-530537482BC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410345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na strese 1 6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C82D1F-EC2D-4FAA-AFA8-3D8371386BA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845039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na strese 20 sextant 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délník 4"/>
          <p:cNvSpPr/>
          <p:nvPr/>
        </p:nvSpPr>
        <p:spPr>
          <a:xfrm>
            <a:off x="0" y="0"/>
            <a:ext cx="4786314" cy="2031325"/>
          </a:xfrm>
          <a:prstGeom prst="rect">
            <a:avLst/>
          </a:prstGeom>
          <a:ln>
            <a:noFill/>
          </a:ln>
        </p:spPr>
        <p:txBody>
          <a:bodyPr anchor="b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4" algn="l">
              <a:defRPr/>
            </a:pPr>
            <a:r>
              <a:rPr lang="en-US" b="1" dirty="0">
                <a:ln w="50800"/>
                <a:solidFill>
                  <a:schemeClr val="bg1">
                    <a:shade val="50000"/>
                  </a:schemeClr>
                </a:solidFill>
              </a:rPr>
              <a:t>  </a:t>
            </a:r>
            <a:r>
              <a:rPr lang="cs-CZ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cs-CZ" b="1" dirty="0">
                <a:ln w="50800"/>
                <a:solidFill>
                  <a:schemeClr val="accent1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Sextant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je 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přístroj 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u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žívaný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pro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m</a:t>
            </a:r>
            <a:r>
              <a:rPr lang="cs-CZ" b="1" dirty="0" err="1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ěření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endParaRPr lang="cs-CZ" b="1" dirty="0">
              <a:ln w="50800"/>
              <a:solidFill>
                <a:schemeClr val="accent6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lvl="4" algn="l">
              <a:defRPr/>
            </a:pP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úhlové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vzdálenosti </a:t>
            </a:r>
          </a:p>
          <a:p>
            <a:pPr lvl="4" algn="l">
              <a:defRPr/>
            </a:pP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mezi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nebeskými tělesy </a:t>
            </a:r>
          </a:p>
          <a:p>
            <a:pPr lvl="1" algn="l">
              <a:defRPr/>
            </a:pP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a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je také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používán </a:t>
            </a:r>
          </a:p>
          <a:p>
            <a:pPr lvl="1" algn="l">
              <a:defRPr/>
            </a:pP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k měření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úhlového průměru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</a:t>
            </a:r>
            <a:endParaRPr lang="cs-CZ" b="1" dirty="0">
              <a:ln w="50800"/>
              <a:solidFill>
                <a:schemeClr val="accent6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lvl="1" algn="l">
              <a:defRPr/>
            </a:pPr>
            <a:r>
              <a:rPr lang="cs-CZ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Měsíce a Slunce</a:t>
            </a:r>
            <a:r>
              <a:rPr lang="en-US" b="1" dirty="0">
                <a:ln w="50800"/>
                <a:solidFill>
                  <a:schemeClr val="accent6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. </a:t>
            </a:r>
          </a:p>
        </p:txBody>
      </p:sp>
      <p:sp>
        <p:nvSpPr>
          <p:cNvPr id="9" name="Elipsa 8"/>
          <p:cNvSpPr>
            <a:spLocks noChangeArrowheads="1"/>
          </p:cNvSpPr>
          <p:nvPr/>
        </p:nvSpPr>
        <p:spPr bwMode="auto">
          <a:xfrm>
            <a:off x="7699664" y="1916832"/>
            <a:ext cx="914400" cy="914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E28CE3-E0C4-4D26-86A9-E24CBAB4194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6817420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na strese 13 sextant 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F02E00-3E27-4AC0-BDFA-A01B5917E5F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758122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a strese 9 6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5. 4. 2012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F4E82F-4F9B-4CC6-B1A4-01CE38F150B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Alena Šolcová, FIT ČVUT v Praze</a:t>
            </a:r>
          </a:p>
        </p:txBody>
      </p:sp>
    </p:spTree>
    <p:extLst>
      <p:ext uri="{BB962C8B-B14F-4D97-AF65-F5344CB8AC3E}">
        <p14:creationId xmlns:p14="http://schemas.microsoft.com/office/powerpoint/2010/main" val="26867623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1249</Words>
  <Application>Microsoft Office PowerPoint</Application>
  <PresentationFormat>Předvádění na obrazovce (4:3)</PresentationFormat>
  <Paragraphs>259</Paragraphs>
  <Slides>44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44</vt:i4>
      </vt:variant>
    </vt:vector>
  </HeadingPairs>
  <TitlesOfParts>
    <vt:vector size="47" baseType="lpstr">
      <vt:lpstr>Motiv systému Office</vt:lpstr>
      <vt:lpstr>Microsoft Equation 3.0</vt:lpstr>
      <vt:lpstr>Editor rovnic 3.0</vt:lpstr>
      <vt:lpstr>Astronomie a matematika za Velkou čínskou zdí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Ekliptická armilární sféra</vt:lpstr>
      <vt:lpstr>Prezentace aplikace PowerPoint</vt:lpstr>
      <vt:lpstr>Prezentace aplikace PowerPoint</vt:lpstr>
      <vt:lpstr>Výpočetní pomůcky</vt:lpstr>
      <vt:lpstr>46 802</vt:lpstr>
      <vt:lpstr>Základy matematické astronomie</vt:lpstr>
      <vt:lpstr>Numerické metody</vt:lpstr>
      <vt:lpstr>Soustavy rovnic prvního stupně </vt:lpstr>
      <vt:lpstr>Kalendář</vt:lpstr>
      <vt:lpstr>Kalendář</vt:lpstr>
      <vt:lpstr>Prezentace aplikace PowerPoint</vt:lpstr>
      <vt:lpstr>Prezentace aplikace PowerPoint</vt:lpstr>
      <vt:lpstr>Prezentace aplikace PowerPoint</vt:lpstr>
      <vt:lpstr>Prezentace aplikace PowerPoint</vt:lpstr>
      <vt:lpstr>Hvězdný globus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Čtvercový stůl</vt:lpstr>
      <vt:lpstr>Prezentace aplikace PowerPoint</vt:lpstr>
      <vt:lpstr>Prezentace aplikace PowerPoint</vt:lpstr>
      <vt:lpstr>Prezentace aplikace PowerPoint</vt:lpstr>
      <vt:lpstr>Kamenná stéla</vt:lpstr>
      <vt:lpstr>Prezentace aplikace PowerPoint</vt:lpstr>
      <vt:lpstr>Space Museum Hong Kong  </vt:lpstr>
      <vt:lpstr>Kopie mapy oblohy na kameni  v Suzhou z roku 1247 ukazuje polohy 1400 hvězd mapovaných  v letech 1078 až 1085, ve středu je nebeský pól,                                                kolem něhož se            hvězdy otáčejí.        </vt:lpstr>
      <vt:lpstr>Historická mapa hvězd -710 n. l.  1350 hvězd, jeskyně v Dunhuangu, provincie Gansu</vt:lpstr>
      <vt:lpstr>Space Museum Hong Kong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Šolcová</dc:creator>
  <cp:lastModifiedBy>Alena Šolcová</cp:lastModifiedBy>
  <cp:revision>5</cp:revision>
  <dcterms:created xsi:type="dcterms:W3CDTF">2017-01-07T12:15:40Z</dcterms:created>
  <dcterms:modified xsi:type="dcterms:W3CDTF">2017-01-07T12:22:41Z</dcterms:modified>
</cp:coreProperties>
</file>